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1" r:id="rId5"/>
  </p:sldMasterIdLst>
  <p:notesMasterIdLst>
    <p:notesMasterId r:id="rId29"/>
  </p:notesMasterIdLst>
  <p:sldIdLst>
    <p:sldId id="100997" r:id="rId6"/>
    <p:sldId id="101015" r:id="rId7"/>
    <p:sldId id="101014" r:id="rId8"/>
    <p:sldId id="264" r:id="rId9"/>
    <p:sldId id="276" r:id="rId10"/>
    <p:sldId id="265" r:id="rId11"/>
    <p:sldId id="101009" r:id="rId12"/>
    <p:sldId id="100979" r:id="rId13"/>
    <p:sldId id="101008" r:id="rId14"/>
    <p:sldId id="100998" r:id="rId15"/>
    <p:sldId id="101011" r:id="rId16"/>
    <p:sldId id="101000" r:id="rId17"/>
    <p:sldId id="101002" r:id="rId18"/>
    <p:sldId id="101003" r:id="rId19"/>
    <p:sldId id="101012" r:id="rId20"/>
    <p:sldId id="101004" r:id="rId21"/>
    <p:sldId id="101005" r:id="rId22"/>
    <p:sldId id="101013" r:id="rId23"/>
    <p:sldId id="101016" r:id="rId24"/>
    <p:sldId id="266" r:id="rId25"/>
    <p:sldId id="2499" r:id="rId26"/>
    <p:sldId id="2500" r:id="rId27"/>
    <p:sldId id="27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0" d="100"/>
          <a:sy n="60" d="100"/>
        </p:scale>
        <p:origin x="8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01A88-60DF-4B74-B065-C01B0EBEF63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E2CBD67-4C55-4304-9FE7-CA2C9081F0F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Principes, keuzes en maatregelen (WBS) m.b.t. bodem, ondergrond en grondwater, voor zover deze een </a:t>
          </a:r>
          <a:r>
            <a:rPr lang="nl-NL" u="sng" dirty="0"/>
            <a:t>ruimtelijke component </a:t>
          </a:r>
          <a:r>
            <a:rPr lang="nl-NL" dirty="0"/>
            <a:t>hebben </a:t>
          </a:r>
          <a:endParaRPr lang="en-US" dirty="0"/>
        </a:p>
      </dgm:t>
    </dgm:pt>
    <dgm:pt modelId="{6A92A262-36F7-4CD7-A643-B46528C754BF}" type="parTrans" cxnId="{8AA5D3B2-605A-493E-A604-98DF6E5C6408}">
      <dgm:prSet/>
      <dgm:spPr/>
      <dgm:t>
        <a:bodyPr/>
        <a:lstStyle/>
        <a:p>
          <a:endParaRPr lang="en-US"/>
        </a:p>
      </dgm:t>
    </dgm:pt>
    <dgm:pt modelId="{32E79C50-B7F5-4A5F-AE65-2FDF8AC8316A}" type="sibTrans" cxnId="{8AA5D3B2-605A-493E-A604-98DF6E5C6408}">
      <dgm:prSet/>
      <dgm:spPr/>
      <dgm:t>
        <a:bodyPr/>
        <a:lstStyle/>
        <a:p>
          <a:endParaRPr lang="en-US"/>
        </a:p>
      </dgm:t>
    </dgm:pt>
    <dgm:pt modelId="{D1096A1E-FAE7-44FB-B1B5-48EC8650012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Nationale Grondwater Reserves vastleggen, incl. beschermingsregime.</a:t>
          </a:r>
          <a:endParaRPr lang="en-US" dirty="0"/>
        </a:p>
      </dgm:t>
    </dgm:pt>
    <dgm:pt modelId="{D524555C-97D6-44FF-8FFC-D0669A363DC0}" type="parTrans" cxnId="{56029A79-CFF3-4EB6-82AB-B415E0B62992}">
      <dgm:prSet/>
      <dgm:spPr/>
      <dgm:t>
        <a:bodyPr/>
        <a:lstStyle/>
        <a:p>
          <a:endParaRPr lang="en-US"/>
        </a:p>
      </dgm:t>
    </dgm:pt>
    <dgm:pt modelId="{A394A6FD-D678-46E2-937D-F18C51ED8E5F}" type="sibTrans" cxnId="{56029A79-CFF3-4EB6-82AB-B415E0B62992}">
      <dgm:prSet/>
      <dgm:spPr/>
      <dgm:t>
        <a:bodyPr/>
        <a:lstStyle/>
        <a:p>
          <a:endParaRPr lang="en-US"/>
        </a:p>
      </dgm:t>
    </dgm:pt>
    <dgm:pt modelId="{B2C8357D-71A9-43C9-9A98-565C08420DB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Vervolg STRONG opnemen**</a:t>
          </a:r>
          <a:endParaRPr lang="en-US" dirty="0"/>
        </a:p>
      </dgm:t>
    </dgm:pt>
    <dgm:pt modelId="{E1980BA6-1471-4FC8-8D69-BBDE21648D9E}" type="parTrans" cxnId="{819C81AF-2E18-4207-9808-D62073CB471E}">
      <dgm:prSet/>
      <dgm:spPr/>
      <dgm:t>
        <a:bodyPr/>
        <a:lstStyle/>
        <a:p>
          <a:endParaRPr lang="en-US"/>
        </a:p>
      </dgm:t>
    </dgm:pt>
    <dgm:pt modelId="{C767A9AF-5E54-4B66-80A5-6710D6C8D2BA}" type="sibTrans" cxnId="{819C81AF-2E18-4207-9808-D62073CB471E}">
      <dgm:prSet/>
      <dgm:spPr/>
      <dgm:t>
        <a:bodyPr/>
        <a:lstStyle/>
        <a:p>
          <a:endParaRPr lang="en-US"/>
        </a:p>
      </dgm:t>
    </dgm:pt>
    <dgm:pt modelId="{8E4B217A-701C-460A-B57E-732A2B706F89}" type="pres">
      <dgm:prSet presAssocID="{09501A88-60DF-4B74-B065-C01B0EBEF630}" presName="root" presStyleCnt="0">
        <dgm:presLayoutVars>
          <dgm:dir/>
          <dgm:resizeHandles val="exact"/>
        </dgm:presLayoutVars>
      </dgm:prSet>
      <dgm:spPr/>
    </dgm:pt>
    <dgm:pt modelId="{2813B4E0-45B4-435B-B512-1702A362ADFE}" type="pres">
      <dgm:prSet presAssocID="{CE2CBD67-4C55-4304-9FE7-CA2C9081F0FE}" presName="compNode" presStyleCnt="0"/>
      <dgm:spPr/>
    </dgm:pt>
    <dgm:pt modelId="{5EF1C282-6334-427D-9760-1BA9C1CE37A6}" type="pres">
      <dgm:prSet presAssocID="{CE2CBD67-4C55-4304-9FE7-CA2C9081F0FE}" presName="bgRect" presStyleLbl="bgShp" presStyleIdx="0" presStyleCnt="3"/>
      <dgm:spPr/>
    </dgm:pt>
    <dgm:pt modelId="{41C41132-7688-40E9-8833-01BA0624A65E}" type="pres">
      <dgm:prSet presAssocID="{CE2CBD67-4C55-4304-9FE7-CA2C9081F0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7FD1BE9-7A52-45E9-99E5-A31664024298}" type="pres">
      <dgm:prSet presAssocID="{CE2CBD67-4C55-4304-9FE7-CA2C9081F0FE}" presName="spaceRect" presStyleCnt="0"/>
      <dgm:spPr/>
    </dgm:pt>
    <dgm:pt modelId="{666F48EB-35F6-4334-9FA8-2BBC00C3E03A}" type="pres">
      <dgm:prSet presAssocID="{CE2CBD67-4C55-4304-9FE7-CA2C9081F0FE}" presName="parTx" presStyleLbl="revTx" presStyleIdx="0" presStyleCnt="3">
        <dgm:presLayoutVars>
          <dgm:chMax val="0"/>
          <dgm:chPref val="0"/>
        </dgm:presLayoutVars>
      </dgm:prSet>
      <dgm:spPr/>
    </dgm:pt>
    <dgm:pt modelId="{BEBB1FDA-20B7-47CA-8BC8-8130C2272F5D}" type="pres">
      <dgm:prSet presAssocID="{32E79C50-B7F5-4A5F-AE65-2FDF8AC8316A}" presName="sibTrans" presStyleCnt="0"/>
      <dgm:spPr/>
    </dgm:pt>
    <dgm:pt modelId="{5667F073-ED3E-4776-BF97-EE7944A5D8BA}" type="pres">
      <dgm:prSet presAssocID="{D1096A1E-FAE7-44FB-B1B5-48EC8650012A}" presName="compNode" presStyleCnt="0"/>
      <dgm:spPr/>
    </dgm:pt>
    <dgm:pt modelId="{7ECAF9BA-6A01-45C9-9E67-12885A3D3117}" type="pres">
      <dgm:prSet presAssocID="{D1096A1E-FAE7-44FB-B1B5-48EC8650012A}" presName="bgRect" presStyleLbl="bgShp" presStyleIdx="1" presStyleCnt="3"/>
      <dgm:spPr/>
    </dgm:pt>
    <dgm:pt modelId="{F6C52923-FF72-4577-A1F7-996D08F5C007}" type="pres">
      <dgm:prSet presAssocID="{D1096A1E-FAE7-44FB-B1B5-48EC865001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588D65A-2387-4076-8E89-FECF107DB65B}" type="pres">
      <dgm:prSet presAssocID="{D1096A1E-FAE7-44FB-B1B5-48EC8650012A}" presName="spaceRect" presStyleCnt="0"/>
      <dgm:spPr/>
    </dgm:pt>
    <dgm:pt modelId="{E7E44592-4AD2-493A-9F50-5B3F0516F17E}" type="pres">
      <dgm:prSet presAssocID="{D1096A1E-FAE7-44FB-B1B5-48EC8650012A}" presName="parTx" presStyleLbl="revTx" presStyleIdx="1" presStyleCnt="3">
        <dgm:presLayoutVars>
          <dgm:chMax val="0"/>
          <dgm:chPref val="0"/>
        </dgm:presLayoutVars>
      </dgm:prSet>
      <dgm:spPr/>
    </dgm:pt>
    <dgm:pt modelId="{B15D8BB6-3872-4385-924F-C9B5932B6CD9}" type="pres">
      <dgm:prSet presAssocID="{A394A6FD-D678-46E2-937D-F18C51ED8E5F}" presName="sibTrans" presStyleCnt="0"/>
      <dgm:spPr/>
    </dgm:pt>
    <dgm:pt modelId="{70A6078A-A166-4F91-87FB-B0A9EEAB03B7}" type="pres">
      <dgm:prSet presAssocID="{B2C8357D-71A9-43C9-9A98-565C08420DB8}" presName="compNode" presStyleCnt="0"/>
      <dgm:spPr/>
    </dgm:pt>
    <dgm:pt modelId="{53A60F71-BB5C-401C-8171-B9758A76E88D}" type="pres">
      <dgm:prSet presAssocID="{B2C8357D-71A9-43C9-9A98-565C08420DB8}" presName="bgRect" presStyleLbl="bgShp" presStyleIdx="2" presStyleCnt="3"/>
      <dgm:spPr/>
    </dgm:pt>
    <dgm:pt modelId="{C55E0960-F55B-42EA-8DF0-6044DA4C2568}" type="pres">
      <dgm:prSet presAssocID="{B2C8357D-71A9-43C9-9A98-565C08420D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238770D1-3A21-4861-B875-6786511C354C}" type="pres">
      <dgm:prSet presAssocID="{B2C8357D-71A9-43C9-9A98-565C08420DB8}" presName="spaceRect" presStyleCnt="0"/>
      <dgm:spPr/>
    </dgm:pt>
    <dgm:pt modelId="{DBD519CE-19D7-4BE8-B6A7-74F453C101A9}" type="pres">
      <dgm:prSet presAssocID="{B2C8357D-71A9-43C9-9A98-565C08420DB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FDB2515-634C-41AA-92BB-EAF1F8521C39}" type="presOf" srcId="{09501A88-60DF-4B74-B065-C01B0EBEF630}" destId="{8E4B217A-701C-460A-B57E-732A2B706F89}" srcOrd="0" destOrd="0" presId="urn:microsoft.com/office/officeart/2018/2/layout/IconVerticalSolidList"/>
    <dgm:cxn modelId="{56029A79-CFF3-4EB6-82AB-B415E0B62992}" srcId="{09501A88-60DF-4B74-B065-C01B0EBEF630}" destId="{D1096A1E-FAE7-44FB-B1B5-48EC8650012A}" srcOrd="1" destOrd="0" parTransId="{D524555C-97D6-44FF-8FFC-D0669A363DC0}" sibTransId="{A394A6FD-D678-46E2-937D-F18C51ED8E5F}"/>
    <dgm:cxn modelId="{06118D92-FD04-43ED-A151-D3DE9500E630}" type="presOf" srcId="{CE2CBD67-4C55-4304-9FE7-CA2C9081F0FE}" destId="{666F48EB-35F6-4334-9FA8-2BBC00C3E03A}" srcOrd="0" destOrd="0" presId="urn:microsoft.com/office/officeart/2018/2/layout/IconVerticalSolidList"/>
    <dgm:cxn modelId="{819C81AF-2E18-4207-9808-D62073CB471E}" srcId="{09501A88-60DF-4B74-B065-C01B0EBEF630}" destId="{B2C8357D-71A9-43C9-9A98-565C08420DB8}" srcOrd="2" destOrd="0" parTransId="{E1980BA6-1471-4FC8-8D69-BBDE21648D9E}" sibTransId="{C767A9AF-5E54-4B66-80A5-6710D6C8D2BA}"/>
    <dgm:cxn modelId="{8AA5D3B2-605A-493E-A604-98DF6E5C6408}" srcId="{09501A88-60DF-4B74-B065-C01B0EBEF630}" destId="{CE2CBD67-4C55-4304-9FE7-CA2C9081F0FE}" srcOrd="0" destOrd="0" parTransId="{6A92A262-36F7-4CD7-A643-B46528C754BF}" sibTransId="{32E79C50-B7F5-4A5F-AE65-2FDF8AC8316A}"/>
    <dgm:cxn modelId="{2DE3D7E6-8348-4327-AFFC-920EB3AC1562}" type="presOf" srcId="{B2C8357D-71A9-43C9-9A98-565C08420DB8}" destId="{DBD519CE-19D7-4BE8-B6A7-74F453C101A9}" srcOrd="0" destOrd="0" presId="urn:microsoft.com/office/officeart/2018/2/layout/IconVerticalSolidList"/>
    <dgm:cxn modelId="{AF08DDDC-7327-4F4B-A635-D61FA109BC7C}" type="presOf" srcId="{D1096A1E-FAE7-44FB-B1B5-48EC8650012A}" destId="{E7E44592-4AD2-493A-9F50-5B3F0516F17E}" srcOrd="0" destOrd="0" presId="urn:microsoft.com/office/officeart/2018/2/layout/IconVerticalSolidList"/>
    <dgm:cxn modelId="{DE6AE01B-0E0F-4BC4-A8D1-F481D69B548C}" type="presParOf" srcId="{8E4B217A-701C-460A-B57E-732A2B706F89}" destId="{2813B4E0-45B4-435B-B512-1702A362ADFE}" srcOrd="0" destOrd="0" presId="urn:microsoft.com/office/officeart/2018/2/layout/IconVerticalSolidList"/>
    <dgm:cxn modelId="{D3990BA6-ED26-4CC8-8C73-F8EA03885EDA}" type="presParOf" srcId="{2813B4E0-45B4-435B-B512-1702A362ADFE}" destId="{5EF1C282-6334-427D-9760-1BA9C1CE37A6}" srcOrd="0" destOrd="0" presId="urn:microsoft.com/office/officeart/2018/2/layout/IconVerticalSolidList"/>
    <dgm:cxn modelId="{D102359D-5148-4173-AE65-D34DDF99AD55}" type="presParOf" srcId="{2813B4E0-45B4-435B-B512-1702A362ADFE}" destId="{41C41132-7688-40E9-8833-01BA0624A65E}" srcOrd="1" destOrd="0" presId="urn:microsoft.com/office/officeart/2018/2/layout/IconVerticalSolidList"/>
    <dgm:cxn modelId="{DD1CD0A4-86A5-4846-8670-A2828D326A35}" type="presParOf" srcId="{2813B4E0-45B4-435B-B512-1702A362ADFE}" destId="{67FD1BE9-7A52-45E9-99E5-A31664024298}" srcOrd="2" destOrd="0" presId="urn:microsoft.com/office/officeart/2018/2/layout/IconVerticalSolidList"/>
    <dgm:cxn modelId="{923B2604-68A1-4DA6-B1CB-3798BD9DC05F}" type="presParOf" srcId="{2813B4E0-45B4-435B-B512-1702A362ADFE}" destId="{666F48EB-35F6-4334-9FA8-2BBC00C3E03A}" srcOrd="3" destOrd="0" presId="urn:microsoft.com/office/officeart/2018/2/layout/IconVerticalSolidList"/>
    <dgm:cxn modelId="{C340414C-8001-4F60-872B-D0623CCA44B8}" type="presParOf" srcId="{8E4B217A-701C-460A-B57E-732A2B706F89}" destId="{BEBB1FDA-20B7-47CA-8BC8-8130C2272F5D}" srcOrd="1" destOrd="0" presId="urn:microsoft.com/office/officeart/2018/2/layout/IconVerticalSolidList"/>
    <dgm:cxn modelId="{17BF8EF2-632C-49ED-BBAB-3E22A43A151E}" type="presParOf" srcId="{8E4B217A-701C-460A-B57E-732A2B706F89}" destId="{5667F073-ED3E-4776-BF97-EE7944A5D8BA}" srcOrd="2" destOrd="0" presId="urn:microsoft.com/office/officeart/2018/2/layout/IconVerticalSolidList"/>
    <dgm:cxn modelId="{20F30344-9D87-4BB1-B4B1-67CCB2FD89B4}" type="presParOf" srcId="{5667F073-ED3E-4776-BF97-EE7944A5D8BA}" destId="{7ECAF9BA-6A01-45C9-9E67-12885A3D3117}" srcOrd="0" destOrd="0" presId="urn:microsoft.com/office/officeart/2018/2/layout/IconVerticalSolidList"/>
    <dgm:cxn modelId="{87F9F9D8-4762-45E9-BF9F-6DFD198B303A}" type="presParOf" srcId="{5667F073-ED3E-4776-BF97-EE7944A5D8BA}" destId="{F6C52923-FF72-4577-A1F7-996D08F5C007}" srcOrd="1" destOrd="0" presId="urn:microsoft.com/office/officeart/2018/2/layout/IconVerticalSolidList"/>
    <dgm:cxn modelId="{4298D283-FC16-4152-A1E4-1D111DB1CCB5}" type="presParOf" srcId="{5667F073-ED3E-4776-BF97-EE7944A5D8BA}" destId="{2588D65A-2387-4076-8E89-FECF107DB65B}" srcOrd="2" destOrd="0" presId="urn:microsoft.com/office/officeart/2018/2/layout/IconVerticalSolidList"/>
    <dgm:cxn modelId="{EB089507-642F-4B9D-8A17-D875E705D66D}" type="presParOf" srcId="{5667F073-ED3E-4776-BF97-EE7944A5D8BA}" destId="{E7E44592-4AD2-493A-9F50-5B3F0516F17E}" srcOrd="3" destOrd="0" presId="urn:microsoft.com/office/officeart/2018/2/layout/IconVerticalSolidList"/>
    <dgm:cxn modelId="{ED681D38-3165-464D-AACE-CE47E7CA0C56}" type="presParOf" srcId="{8E4B217A-701C-460A-B57E-732A2B706F89}" destId="{B15D8BB6-3872-4385-924F-C9B5932B6CD9}" srcOrd="3" destOrd="0" presId="urn:microsoft.com/office/officeart/2018/2/layout/IconVerticalSolidList"/>
    <dgm:cxn modelId="{A4DB6545-8703-4B72-82CF-880FA2596607}" type="presParOf" srcId="{8E4B217A-701C-460A-B57E-732A2B706F89}" destId="{70A6078A-A166-4F91-87FB-B0A9EEAB03B7}" srcOrd="4" destOrd="0" presId="urn:microsoft.com/office/officeart/2018/2/layout/IconVerticalSolidList"/>
    <dgm:cxn modelId="{F6C5DA7F-38F9-4854-8953-5E808756F333}" type="presParOf" srcId="{70A6078A-A166-4F91-87FB-B0A9EEAB03B7}" destId="{53A60F71-BB5C-401C-8171-B9758A76E88D}" srcOrd="0" destOrd="0" presId="urn:microsoft.com/office/officeart/2018/2/layout/IconVerticalSolidList"/>
    <dgm:cxn modelId="{F70AF1E7-F4B6-4BAE-A24D-6ED1226F1D3C}" type="presParOf" srcId="{70A6078A-A166-4F91-87FB-B0A9EEAB03B7}" destId="{C55E0960-F55B-42EA-8DF0-6044DA4C2568}" srcOrd="1" destOrd="0" presId="urn:microsoft.com/office/officeart/2018/2/layout/IconVerticalSolidList"/>
    <dgm:cxn modelId="{C6F0FC26-0892-48DD-9C6D-167E58032EBB}" type="presParOf" srcId="{70A6078A-A166-4F91-87FB-B0A9EEAB03B7}" destId="{238770D1-3A21-4861-B875-6786511C354C}" srcOrd="2" destOrd="0" presId="urn:microsoft.com/office/officeart/2018/2/layout/IconVerticalSolidList"/>
    <dgm:cxn modelId="{9E317158-B650-4006-AB24-28BF5D575B0C}" type="presParOf" srcId="{70A6078A-A166-4F91-87FB-B0A9EEAB03B7}" destId="{DBD519CE-19D7-4BE8-B6A7-74F453C101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1C282-6334-427D-9760-1BA9C1CE37A6}">
      <dsp:nvSpPr>
        <dsp:cNvPr id="0" name=""/>
        <dsp:cNvSpPr/>
      </dsp:nvSpPr>
      <dsp:spPr>
        <a:xfrm>
          <a:off x="0" y="4336"/>
          <a:ext cx="5004000" cy="1485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41132-7688-40E9-8833-01BA0624A65E}">
      <dsp:nvSpPr>
        <dsp:cNvPr id="0" name=""/>
        <dsp:cNvSpPr/>
      </dsp:nvSpPr>
      <dsp:spPr>
        <a:xfrm>
          <a:off x="449331" y="338549"/>
          <a:ext cx="817764" cy="816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F48EB-35F6-4334-9FA8-2BBC00C3E03A}">
      <dsp:nvSpPr>
        <dsp:cNvPr id="0" name=""/>
        <dsp:cNvSpPr/>
      </dsp:nvSpPr>
      <dsp:spPr>
        <a:xfrm>
          <a:off x="1716427" y="4336"/>
          <a:ext cx="3197406" cy="148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8" tIns="157358" rIns="157358" bIns="1573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Principes, keuzes en maatregelen (WBS) m.b.t. bodem, ondergrond en grondwater, voor zover deze een </a:t>
          </a:r>
          <a:r>
            <a:rPr lang="nl-NL" sz="1400" u="sng" kern="1200" dirty="0"/>
            <a:t>ruimtelijke component </a:t>
          </a:r>
          <a:r>
            <a:rPr lang="nl-NL" sz="1400" kern="1200" dirty="0"/>
            <a:t>hebben </a:t>
          </a:r>
          <a:endParaRPr lang="en-US" sz="1400" kern="1200" dirty="0"/>
        </a:p>
      </dsp:txBody>
      <dsp:txXfrm>
        <a:off x="1716427" y="4336"/>
        <a:ext cx="3197406" cy="1486845"/>
      </dsp:txXfrm>
    </dsp:sp>
    <dsp:sp modelId="{7ECAF9BA-6A01-45C9-9E67-12885A3D3117}">
      <dsp:nvSpPr>
        <dsp:cNvPr id="0" name=""/>
        <dsp:cNvSpPr/>
      </dsp:nvSpPr>
      <dsp:spPr>
        <a:xfrm>
          <a:off x="0" y="1841027"/>
          <a:ext cx="5004000" cy="1485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52923-FF72-4577-A1F7-996D08F5C007}">
      <dsp:nvSpPr>
        <dsp:cNvPr id="0" name=""/>
        <dsp:cNvSpPr/>
      </dsp:nvSpPr>
      <dsp:spPr>
        <a:xfrm>
          <a:off x="449331" y="2175240"/>
          <a:ext cx="817764" cy="816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44592-4AD2-493A-9F50-5B3F0516F17E}">
      <dsp:nvSpPr>
        <dsp:cNvPr id="0" name=""/>
        <dsp:cNvSpPr/>
      </dsp:nvSpPr>
      <dsp:spPr>
        <a:xfrm>
          <a:off x="1716427" y="1841027"/>
          <a:ext cx="3197406" cy="148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8" tIns="157358" rIns="157358" bIns="1573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Nationale Grondwater Reserves vastleggen, incl. beschermingsregime.</a:t>
          </a:r>
          <a:endParaRPr lang="en-US" sz="1400" kern="1200" dirty="0"/>
        </a:p>
      </dsp:txBody>
      <dsp:txXfrm>
        <a:off x="1716427" y="1841027"/>
        <a:ext cx="3197406" cy="1486845"/>
      </dsp:txXfrm>
    </dsp:sp>
    <dsp:sp modelId="{53A60F71-BB5C-401C-8171-B9758A76E88D}">
      <dsp:nvSpPr>
        <dsp:cNvPr id="0" name=""/>
        <dsp:cNvSpPr/>
      </dsp:nvSpPr>
      <dsp:spPr>
        <a:xfrm>
          <a:off x="0" y="3677718"/>
          <a:ext cx="5004000" cy="1485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E0960-F55B-42EA-8DF0-6044DA4C2568}">
      <dsp:nvSpPr>
        <dsp:cNvPr id="0" name=""/>
        <dsp:cNvSpPr/>
      </dsp:nvSpPr>
      <dsp:spPr>
        <a:xfrm>
          <a:off x="449331" y="4011932"/>
          <a:ext cx="817764" cy="8169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19CE-19D7-4BE8-B6A7-74F453C101A9}">
      <dsp:nvSpPr>
        <dsp:cNvPr id="0" name=""/>
        <dsp:cNvSpPr/>
      </dsp:nvSpPr>
      <dsp:spPr>
        <a:xfrm>
          <a:off x="1716427" y="3677718"/>
          <a:ext cx="3197406" cy="1486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8" tIns="157358" rIns="157358" bIns="15735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Vervolg STRONG opnemen**</a:t>
          </a:r>
          <a:endParaRPr lang="en-US" sz="1400" kern="1200" dirty="0"/>
        </a:p>
      </dsp:txBody>
      <dsp:txXfrm>
        <a:off x="1716427" y="3677718"/>
        <a:ext cx="3197406" cy="148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53CC0-C1D0-415E-9783-66A0BB62253E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89235-20BA-4344-AA48-113DA5F62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Opmerking Matthijs; aansluiten de AO/DO/BO water en bodem, maak knip tussen expertise en besluitvorming. </a:t>
            </a:r>
          </a:p>
          <a:p>
            <a:r>
              <a:rPr lang="nl-NL" dirty="0"/>
              <a:t>Maak een overzicht van de </a:t>
            </a:r>
            <a:r>
              <a:rPr lang="nl-NL" dirty="0" err="1"/>
              <a:t>governance</a:t>
            </a:r>
            <a:r>
              <a:rPr lang="nl-NL" dirty="0"/>
              <a:t> – onderdeel regiegroep, </a:t>
            </a:r>
            <a:r>
              <a:rPr lang="nl-NL" dirty="0" err="1"/>
              <a:t>governance</a:t>
            </a:r>
            <a:r>
              <a:rPr lang="nl-NL" dirty="0"/>
              <a:t> 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4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1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1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33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50" r:id="rId3"/>
    <p:sldLayoutId id="2147483739" r:id="rId4"/>
    <p:sldLayoutId id="2147483656" r:id="rId5"/>
    <p:sldLayoutId id="2147483725" r:id="rId6"/>
    <p:sldLayoutId id="214748374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mabodemenondergrond@minienw.n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B29C32F-8495-D8BC-84E5-6EBFB1E47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/>
          <a:lstStyle/>
          <a:p>
            <a:r>
              <a:rPr lang="en-US" dirty="0"/>
              <a:t>v. 03-11-2025</a:t>
            </a: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4EE5D106-4837-1D1A-D0C3-D425FF069B0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14513914-4512-D81E-9D36-935F29C98A6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9F0503C-E8B5-3830-EB79-4BA963AB7BD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anchor="b">
            <a:normAutofit/>
          </a:bodyPr>
          <a:lstStyle/>
          <a:p>
            <a:r>
              <a:rPr lang="nl-NL" dirty="0"/>
              <a:t>Programma bodem, ondergrond en grondwater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>
            <a:normAutofit/>
          </a:bodyPr>
          <a:lstStyle/>
          <a:p>
            <a:r>
              <a:rPr lang="nl-NL" sz="1800" dirty="0"/>
              <a:t>Bevorderen van duurzaam, veilig en efficiënt ruimtegebruik van bodem, ondergrond en grondwater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84A82B-CAB9-07C8-46BC-19D15F95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4" r="-1" b="10971"/>
          <a:stretch>
            <a:fillRect/>
          </a:stretch>
        </p:blipFill>
        <p:spPr>
          <a:xfrm>
            <a:off x="-3156" y="10"/>
            <a:ext cx="6099155" cy="685799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5186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4BC4FA-5217-7265-F1A8-2FB27AE3F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06" y="3429000"/>
            <a:ext cx="10923588" cy="233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/>
              <a:t>Waar gaat het programma over?</a:t>
            </a:r>
          </a:p>
          <a:p>
            <a:pPr marL="0" indent="0">
              <a:buNone/>
            </a:pPr>
            <a:r>
              <a:rPr lang="nl-NL" sz="4800" dirty="0"/>
              <a:t>Wat vindt u belangrijk?</a:t>
            </a:r>
          </a:p>
          <a:p>
            <a:pPr marL="0" indent="0">
              <a:buNone/>
            </a:pPr>
            <a:endParaRPr lang="nl-NL" sz="4800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D33A7-042C-63DA-B063-AA5E9DE3E3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2ACB9D-69EA-EB99-7952-0F16AEB3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CC7DBA-072C-23FD-4B99-0752307805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A559F1B-187E-1626-78AD-189F83F4A16E}"/>
              </a:ext>
            </a:extLst>
          </p:cNvPr>
          <p:cNvSpPr txBox="1">
            <a:spLocks/>
          </p:cNvSpPr>
          <p:nvPr/>
        </p:nvSpPr>
        <p:spPr>
          <a:xfrm>
            <a:off x="719494" y="930476"/>
            <a:ext cx="10923588" cy="2333413"/>
          </a:xfrm>
          <a:prstGeom prst="rect">
            <a:avLst/>
          </a:prstGeom>
        </p:spPr>
        <p:txBody>
          <a:bodyPr vert="horz" lIns="91440" tIns="50400" rIns="91440" bIns="45720" numCol="2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nl-NL" sz="4800" dirty="0">
                <a:sym typeface="Wingdings" panose="05000000000000000000" pitchFamily="2" charset="2"/>
              </a:rPr>
              <a:t>Deel II - interactie</a:t>
            </a:r>
          </a:p>
        </p:txBody>
      </p:sp>
    </p:spTree>
    <p:extLst>
      <p:ext uri="{BB962C8B-B14F-4D97-AF65-F5344CB8AC3E}">
        <p14:creationId xmlns:p14="http://schemas.microsoft.com/office/powerpoint/2010/main" val="128772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26B0B3-FFEC-44FA-E04A-EA3ABAEDF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>
            <a:normAutofit/>
          </a:bodyPr>
          <a:lstStyle/>
          <a:p>
            <a:r>
              <a:rPr lang="nl-NL" sz="4800" dirty="0"/>
              <a:t>Bodem</a:t>
            </a:r>
          </a:p>
          <a:p>
            <a:pPr marL="0" indent="0">
              <a:buNone/>
            </a:pPr>
            <a:endParaRPr lang="nl-NL" sz="48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8263848-1D33-1680-0373-65962BF6508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5D0512B-6F89-A0AA-9F79-BD17C41761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A7E25-A770-F944-2195-E86E626DC53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2FC67-530D-155D-831B-F09849AAA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16" r="13302" b="1"/>
          <a:stretch>
            <a:fillRect/>
          </a:stretch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C062F6-5C61-EA7B-D5BA-11CEE2056677}"/>
              </a:ext>
            </a:extLst>
          </p:cNvPr>
          <p:cNvSpPr txBox="1"/>
          <p:nvPr/>
        </p:nvSpPr>
        <p:spPr>
          <a:xfrm>
            <a:off x="164291" y="4550734"/>
            <a:ext cx="594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1.welke onderwerpen zijn van belang in Zeeland?</a:t>
            </a:r>
          </a:p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2.wat zit er in het programma (voorbeelden).</a:t>
            </a:r>
          </a:p>
        </p:txBody>
      </p:sp>
    </p:spTree>
    <p:extLst>
      <p:ext uri="{BB962C8B-B14F-4D97-AF65-F5344CB8AC3E}">
        <p14:creationId xmlns:p14="http://schemas.microsoft.com/office/powerpoint/2010/main" val="81881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D7A4650-F832-163F-A1CE-14181A777E0A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5462BA-31F7-E9C1-2C67-439FD76A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9BE84F3-159F-1321-6AF1-F425C55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E7033-6476-9181-CACF-5059D144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77B73CF1-D41F-E5BE-DB69-62D7592B3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77117"/>
              </p:ext>
            </p:extLst>
          </p:nvPr>
        </p:nvGraphicFramePr>
        <p:xfrm>
          <a:off x="521516" y="1079125"/>
          <a:ext cx="11148968" cy="450280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419973">
                  <a:extLst>
                    <a:ext uri="{9D8B030D-6E8A-4147-A177-3AD203B41FA5}">
                      <a16:colId xmlns:a16="http://schemas.microsoft.com/office/drawing/2014/main" val="2204033491"/>
                    </a:ext>
                  </a:extLst>
                </a:gridCol>
                <a:gridCol w="4117990">
                  <a:extLst>
                    <a:ext uri="{9D8B030D-6E8A-4147-A177-3AD203B41FA5}">
                      <a16:colId xmlns:a16="http://schemas.microsoft.com/office/drawing/2014/main" val="148587917"/>
                    </a:ext>
                  </a:extLst>
                </a:gridCol>
                <a:gridCol w="3611005">
                  <a:extLst>
                    <a:ext uri="{9D8B030D-6E8A-4147-A177-3AD203B41FA5}">
                      <a16:colId xmlns:a16="http://schemas.microsoft.com/office/drawing/2014/main" val="3488610358"/>
                    </a:ext>
                  </a:extLst>
                </a:gridCol>
              </a:tblGrid>
              <a:tr h="570872">
                <a:tc>
                  <a:txBody>
                    <a:bodyPr/>
                    <a:lstStyle/>
                    <a:p>
                      <a:r>
                        <a:rPr lang="nl-NL" sz="18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Ambitie</a:t>
                      </a: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nl-NL" sz="18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Strategisch doelen</a:t>
                      </a: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18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Operationeel doel</a:t>
                      </a: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909460"/>
                  </a:ext>
                </a:extLst>
              </a:tr>
              <a:tr h="3931928">
                <a:tc>
                  <a:txBody>
                    <a:bodyPr/>
                    <a:lstStyle/>
                    <a:p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Gezonde bodems behouden verbeteren en/of herstellen door bij de ruimtelijke ordening en inrichting aandacht voor bodem en verbetering in te zetten van de chemische, biologische en fysische kwaliteit. </a:t>
                      </a:r>
                      <a:endParaRPr lang="nl-NL" sz="1800" b="0" kern="100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Herstellen/verbeteren waar mogelijk;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ruimte zo efficiënt mogelijk gebruikt;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 min mogelijk afgedekt;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verstoring zoveel mogelijk beperkt;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verdichting verminderd.</a:t>
                      </a: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Afwegingskader voor ruimtelijke ordening en gebiedsontwikkeling.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800" b="0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Bodemgezondheidsindex (bebouwd gebied).</a:t>
                      </a:r>
                      <a:endParaRPr lang="nl-NL" sz="1800" b="0" kern="100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5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32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1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C7B2B47-E748-0C0D-552E-BD0D15019E9B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3824DBE-7373-C48B-6993-ED90ECE88BB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5991507"/>
              </p:ext>
            </p:extLst>
          </p:nvPr>
        </p:nvGraphicFramePr>
        <p:xfrm>
          <a:off x="633412" y="1158113"/>
          <a:ext cx="10784006" cy="4186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9100">
                  <a:extLst>
                    <a:ext uri="{9D8B030D-6E8A-4147-A177-3AD203B41FA5}">
                      <a16:colId xmlns:a16="http://schemas.microsoft.com/office/drawing/2014/main" val="3124721433"/>
                    </a:ext>
                  </a:extLst>
                </a:gridCol>
                <a:gridCol w="3768764">
                  <a:extLst>
                    <a:ext uri="{9D8B030D-6E8A-4147-A177-3AD203B41FA5}">
                      <a16:colId xmlns:a16="http://schemas.microsoft.com/office/drawing/2014/main" val="689243736"/>
                    </a:ext>
                  </a:extLst>
                </a:gridCol>
                <a:gridCol w="3236142">
                  <a:extLst>
                    <a:ext uri="{9D8B030D-6E8A-4147-A177-3AD203B41FA5}">
                      <a16:colId xmlns:a16="http://schemas.microsoft.com/office/drawing/2014/main" val="18423293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Ambitie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Strategisch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Operationeel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5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Bodemverstoring door ontgraving en verdichting door gebruik wordt zoveel mogelijk beperkt.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Hoogwaardig hergebruik grond en bagger gericht op gezonde bodems.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Rijk geeft bij in beheer en gebruik zijnde rijksgronden uitvoering aan hoogwaardig hergebruik van grond en bagger.</a:t>
                      </a: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2030 is een nieuw instrumentarium voor hoogwaardig hergebruik grond en bagger gericht op gezonde bodems beschikbaar.</a:t>
                      </a: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194479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C1453-ADB4-E68C-A507-FA2E74C601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808368-801B-669B-BD42-B16A8A9A3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E5C3E6-9C74-732F-F012-6CC2FFAAA2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854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F105649-B709-6F44-85C3-5F6ED3CBE014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11A4C57-3E6E-5AE7-C303-395129CE238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2924858"/>
              </p:ext>
            </p:extLst>
          </p:nvPr>
        </p:nvGraphicFramePr>
        <p:xfrm>
          <a:off x="374707" y="1093470"/>
          <a:ext cx="11123803" cy="5001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874">
                  <a:extLst>
                    <a:ext uri="{9D8B030D-6E8A-4147-A177-3AD203B41FA5}">
                      <a16:colId xmlns:a16="http://schemas.microsoft.com/office/drawing/2014/main" val="3531644216"/>
                    </a:ext>
                  </a:extLst>
                </a:gridCol>
                <a:gridCol w="4704820">
                  <a:extLst>
                    <a:ext uri="{9D8B030D-6E8A-4147-A177-3AD203B41FA5}">
                      <a16:colId xmlns:a16="http://schemas.microsoft.com/office/drawing/2014/main" val="849404147"/>
                    </a:ext>
                  </a:extLst>
                </a:gridCol>
                <a:gridCol w="3338109">
                  <a:extLst>
                    <a:ext uri="{9D8B030D-6E8A-4147-A177-3AD203B41FA5}">
                      <a16:colId xmlns:a16="http://schemas.microsoft.com/office/drawing/2014/main" val="2383449917"/>
                    </a:ext>
                  </a:extLst>
                </a:gridCol>
              </a:tblGrid>
              <a:tr h="480149">
                <a:tc>
                  <a:txBody>
                    <a:bodyPr/>
                    <a:lstStyle/>
                    <a:p>
                      <a:r>
                        <a:rPr lang="nl-NL" sz="2000" b="1" kern="100" cap="none" spc="3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Ambitie</a:t>
                      </a:r>
                      <a:endParaRPr lang="nl-NL" sz="2000" b="1" kern="100" cap="none" spc="3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Strategisch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Operationeel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272867"/>
                  </a:ext>
                </a:extLst>
              </a:tr>
              <a:tr h="3944938">
                <a:tc>
                  <a:txBody>
                    <a:bodyPr/>
                    <a:lstStyle/>
                    <a:p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Inzicht in de ruimtelijke potentie van nazorglocaties, meenemen in ruimtelijke ontwikkeling.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7" marR="476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buFont typeface="Symbol" panose="05050102010706020507" pitchFamily="18" charset="2"/>
                        <a:buNone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spcBef>
                          <a:spcPts val="500"/>
                        </a:spcBef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Systeem voor herontwikkeling  nazorglocaties op orde:</a:t>
                      </a:r>
                    </a:p>
                    <a:p>
                      <a:pPr marL="800100" lvl="1" indent="-342900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inzicht in de ruimtelijke potentie van nazorglocaties en stortplaatsen;</a:t>
                      </a:r>
                    </a:p>
                    <a:p>
                      <a:pPr marL="800100" lvl="1" indent="-342900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beeld van de mogelijkheden voor toekomstbestendige nazorg;</a:t>
                      </a:r>
                    </a:p>
                    <a:p>
                      <a:pPr marL="800100" lvl="1" indent="-342900"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locaties meewegen in de ruimtelijke ontwikkeling van de fysieke leefomgeving, op natuurlijke momenten.</a:t>
                      </a: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7" marR="476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Landsdekkend</a:t>
                      </a: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beeld van de ruimtelijke potentie.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Onderzoek naar de mogelijkheden van fondsvorming.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Kennis ontwikkeld rondom nature </a:t>
                      </a:r>
                      <a:r>
                        <a:rPr lang="nl-NL" sz="20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based</a:t>
                      </a: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20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solutions</a:t>
                      </a: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7" marR="4765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97646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08E981-B2E8-D6BF-1F04-C7E66D9176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A8E4E0-38FE-88F9-C2E2-E1997974CB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F83C7C-A08B-294A-6C13-CCDC16DA6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96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26B0B3-FFEC-44FA-E04A-EA3ABAEDF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>
            <a:normAutofit/>
          </a:bodyPr>
          <a:lstStyle/>
          <a:p>
            <a:r>
              <a:rPr lang="nl-NL" sz="4800" dirty="0"/>
              <a:t>Ondergrond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5F2FEA-A22E-F314-7CAB-19E41F4C18A0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28005CC-08FB-8595-A3AA-B414CCED77D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A7E25-A770-F944-2195-E86E626DC53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65C3F7F-0F5E-FCBE-9D0F-558F5D36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 r="-2" b="13744"/>
          <a:stretch>
            <a:fillRect/>
          </a:stretch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3BDF830-0013-B74D-C067-D21B1BA11345}"/>
              </a:ext>
            </a:extLst>
          </p:cNvPr>
          <p:cNvSpPr txBox="1"/>
          <p:nvPr/>
        </p:nvSpPr>
        <p:spPr>
          <a:xfrm>
            <a:off x="164291" y="4550734"/>
            <a:ext cx="594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1.welke onderwerpen zijn van belang in Zeeland?</a:t>
            </a:r>
          </a:p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2.wat zit er in het programma (voorbeelden).</a:t>
            </a:r>
          </a:p>
        </p:txBody>
      </p:sp>
    </p:spTree>
    <p:extLst>
      <p:ext uri="{BB962C8B-B14F-4D97-AF65-F5344CB8AC3E}">
        <p14:creationId xmlns:p14="http://schemas.microsoft.com/office/powerpoint/2010/main" val="11864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F3207C6-3C01-1E3F-954B-56FEC50D9602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703AECD-12D9-889F-AD96-FD0D571E96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3426703"/>
              </p:ext>
            </p:extLst>
          </p:nvPr>
        </p:nvGraphicFramePr>
        <p:xfrm>
          <a:off x="223473" y="699981"/>
          <a:ext cx="11823118" cy="5273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4339">
                  <a:extLst>
                    <a:ext uri="{9D8B030D-6E8A-4147-A177-3AD203B41FA5}">
                      <a16:colId xmlns:a16="http://schemas.microsoft.com/office/drawing/2014/main" val="2436920584"/>
                    </a:ext>
                  </a:extLst>
                </a:gridCol>
                <a:gridCol w="3124842">
                  <a:extLst>
                    <a:ext uri="{9D8B030D-6E8A-4147-A177-3AD203B41FA5}">
                      <a16:colId xmlns:a16="http://schemas.microsoft.com/office/drawing/2014/main" val="894315931"/>
                    </a:ext>
                  </a:extLst>
                </a:gridCol>
                <a:gridCol w="3523937">
                  <a:extLst>
                    <a:ext uri="{9D8B030D-6E8A-4147-A177-3AD203B41FA5}">
                      <a16:colId xmlns:a16="http://schemas.microsoft.com/office/drawing/2014/main" val="1899068056"/>
                    </a:ext>
                  </a:extLst>
                </a:gridCol>
              </a:tblGrid>
              <a:tr h="440922">
                <a:tc>
                  <a:txBody>
                    <a:bodyPr/>
                    <a:lstStyle/>
                    <a:p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Ambitie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Strategisch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Operationeel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028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Aanwijzing en bescherming van Nationale Grondwater Reserves. Belangrijke bijdrage aan de nationale opgave voor drinkwater bij calamiteiten en voor toekomstige generaties.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Aanwijzen Nationale Grondwaterreserves, voorwaarden om deze reserves te behouden.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3D-bescherming voor NGR; provincies blijven bevoegd gezag bij vergunningverlening.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Het vigerend beleid uit STRONG wordt daartoe op nog nader te bepalen wijze overgenomen, aangevuld of gewijzigd.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Ondergrond verantwoord benut en beschermd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STRONG</a:t>
                      </a: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programma.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796818"/>
                  </a:ext>
                </a:extLst>
              </a:tr>
              <a:tr h="1784615">
                <a:tc>
                  <a:txBody>
                    <a:bodyPr/>
                    <a:lstStyle/>
                    <a:p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Samenhangend stelsel, decentrale regie op beheer, uitvoering en ordening van de ondergrond.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7" marR="422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Verbeter- en ontwikkelagenda voor data, kennis en informatie.</a:t>
                      </a:r>
                    </a:p>
                  </a:txBody>
                  <a:tcPr marL="42267" marR="422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038539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DFD312-270F-528E-410A-1D87A4FA6F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EF6E3-EEF2-CFEE-FF6C-AC42251C72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A593D-49A9-830F-D6EC-BFE3F2B6F6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0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B34AACF-9E00-ECA7-65E9-831571E05B98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6DDE0DF-4B09-C8B2-EA6D-64C949F5241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5971614"/>
              </p:ext>
            </p:extLst>
          </p:nvPr>
        </p:nvGraphicFramePr>
        <p:xfrm>
          <a:off x="261457" y="701544"/>
          <a:ext cx="11669086" cy="4446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991">
                  <a:extLst>
                    <a:ext uri="{9D8B030D-6E8A-4147-A177-3AD203B41FA5}">
                      <a16:colId xmlns:a16="http://schemas.microsoft.com/office/drawing/2014/main" val="677226225"/>
                    </a:ext>
                  </a:extLst>
                </a:gridCol>
                <a:gridCol w="2701255">
                  <a:extLst>
                    <a:ext uri="{9D8B030D-6E8A-4147-A177-3AD203B41FA5}">
                      <a16:colId xmlns:a16="http://schemas.microsoft.com/office/drawing/2014/main" val="558143771"/>
                    </a:ext>
                  </a:extLst>
                </a:gridCol>
                <a:gridCol w="4388840">
                  <a:extLst>
                    <a:ext uri="{9D8B030D-6E8A-4147-A177-3AD203B41FA5}">
                      <a16:colId xmlns:a16="http://schemas.microsoft.com/office/drawing/2014/main" val="2095065414"/>
                    </a:ext>
                  </a:extLst>
                </a:gridCol>
              </a:tblGrid>
              <a:tr h="430970">
                <a:tc>
                  <a:txBody>
                    <a:bodyPr/>
                    <a:lstStyle/>
                    <a:p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Ambitie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Strategisch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1" kern="100" cap="none" spc="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Operationeel doel</a:t>
                      </a:r>
                    </a:p>
                  </a:txBody>
                  <a:tcPr marL="0" marR="695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059834"/>
                  </a:ext>
                </a:extLst>
              </a:tr>
              <a:tr h="2491540">
                <a:tc>
                  <a:txBody>
                    <a:bodyPr/>
                    <a:lstStyle/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Gemeentelijke regierol versterkt door kennisontwikkeling te faciliteren, stimuleren van effectieve en integrale samenwerking en programmering en instrumenten voor financiële aspecten te ontwikkelen.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Regierol steunen en versterken.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basiskennis bestaande natuurlijke systemen en technische infrastructuur;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effectieve samenwerking en integrale programmering;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financiële aspecten in de uitvoering zijn in kaart gebracht;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344445"/>
                  </a:ext>
                </a:extLst>
              </a:tr>
              <a:tr h="1453398">
                <a:tc>
                  <a:txBody>
                    <a:bodyPr/>
                    <a:lstStyle/>
                    <a:p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Heldere verbinding tussen middeldiepe en diepe ondergrond. 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Ordening bovengrond en ondergrond beter afgestemd.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heldere verbinding tussen middeldiepe en diepe ondergrond; 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20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verdere harmonisatie Omgevingswet/Mijnbouwwet.</a:t>
                      </a:r>
                      <a:endParaRPr lang="nl-NL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6" marR="467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111871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99E103-D45E-545F-56BA-5B553C8188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AB66E3-6936-9387-309D-F7ABA3BF2D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52878-86C3-B9F4-21DE-8F957C0844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09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26B0B3-FFEC-44FA-E04A-EA3ABAEDF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>
            <a:normAutofit/>
          </a:bodyPr>
          <a:lstStyle/>
          <a:p>
            <a:r>
              <a:rPr lang="nl-NL" sz="4800" dirty="0"/>
              <a:t>Grondwater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752C081-0A63-757C-8030-00DC9DD80048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31D15F8-2B05-66DD-D0A1-E3AA3ACFF89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A7E25-A770-F944-2195-E86E626DC53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780D379-F2F3-5286-FD60-3DD487210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879"/>
          <a:stretch>
            <a:fillRect/>
          </a:stretch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11285D-0783-18A4-79B8-B40D78DE97FE}"/>
              </a:ext>
            </a:extLst>
          </p:cNvPr>
          <p:cNvSpPr txBox="1"/>
          <p:nvPr/>
        </p:nvSpPr>
        <p:spPr>
          <a:xfrm>
            <a:off x="164291" y="4550734"/>
            <a:ext cx="594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1.welke onderwerpen zijn van belang in Zeeland?</a:t>
            </a:r>
          </a:p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2.wat zit er in het programma (voorbeelden).</a:t>
            </a:r>
          </a:p>
        </p:txBody>
      </p:sp>
    </p:spTree>
    <p:extLst>
      <p:ext uri="{BB962C8B-B14F-4D97-AF65-F5344CB8AC3E}">
        <p14:creationId xmlns:p14="http://schemas.microsoft.com/office/powerpoint/2010/main" val="92388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063C3B94-F51B-3BF1-3196-CF1758060AD0}"/>
              </a:ext>
            </a:extLst>
          </p:cNvPr>
          <p:cNvSpPr/>
          <p:nvPr/>
        </p:nvSpPr>
        <p:spPr>
          <a:xfrm rot="19298548">
            <a:off x="1400425" y="2490199"/>
            <a:ext cx="779620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2500" b="0" cap="none" spc="0" dirty="0">
                <a:ln w="0"/>
                <a:solidFill>
                  <a:schemeClr val="bg1">
                    <a:lumMod val="95000"/>
                  </a:schemeClr>
                </a:solidFill>
                <a:effectLst/>
              </a:rPr>
              <a:t>CONCEPT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827EAC-D225-A0CC-6836-17BFE6868DD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80A37F1-FF23-9862-532A-4B26835DF0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F573F-DAF1-0B18-BA27-19EBAD65C3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19</a:t>
            </a:fld>
            <a:endParaRPr lang="nl-NL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03BD2052-C316-AB68-ADAB-AD1501648D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0301281"/>
              </p:ext>
            </p:extLst>
          </p:nvPr>
        </p:nvGraphicFramePr>
        <p:xfrm>
          <a:off x="487325" y="1275749"/>
          <a:ext cx="11217349" cy="5054023"/>
        </p:xfrm>
        <a:graphic>
          <a:graphicData uri="http://schemas.openxmlformats.org/drawingml/2006/table">
            <a:tbl>
              <a:tblPr firstRow="1" firstCol="1" bandRow="1"/>
              <a:tblGrid>
                <a:gridCol w="6083596">
                  <a:extLst>
                    <a:ext uri="{9D8B030D-6E8A-4147-A177-3AD203B41FA5}">
                      <a16:colId xmlns:a16="http://schemas.microsoft.com/office/drawing/2014/main" val="2730860129"/>
                    </a:ext>
                  </a:extLst>
                </a:gridCol>
                <a:gridCol w="5133753">
                  <a:extLst>
                    <a:ext uri="{9D8B030D-6E8A-4147-A177-3AD203B41FA5}">
                      <a16:colId xmlns:a16="http://schemas.microsoft.com/office/drawing/2014/main" val="1634783101"/>
                    </a:ext>
                  </a:extLst>
                </a:gridCol>
              </a:tblGrid>
              <a:tr h="134701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Doelen lange termijn (2050) </a:t>
                      </a:r>
                      <a:endParaRPr lang="nl-NL" sz="20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Maatregelen om het grondwatersysteem te verbeteren uitgevoerd, effecten worden gemonitord. </a:t>
                      </a:r>
                      <a:endParaRPr lang="nl-NL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Het Rijk pakt een regisserende rol, bepaalt de grote lijn. Regionaal flexibiliteit om hier invulling aan te geven.</a:t>
                      </a:r>
                      <a:endParaRPr lang="nl-NL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Landgebruik en functies dragen bij aan een duurzame toestand van het grondwatersysteem.  </a:t>
                      </a:r>
                      <a:endParaRPr lang="nl-NL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Bij belangenafweging functies is draagkracht van het grondwatersysteem voorwaardelijk (niet alles kan overal). </a:t>
                      </a:r>
                      <a:endParaRPr lang="nl-NL" sz="20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011" marR="9011" marT="901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1" i="0" u="none" strike="noStrike" dirty="0">
                          <a:effectLst/>
                          <a:latin typeface="+mn-lt"/>
                        </a:rPr>
                        <a:t>Uitwerking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dirty="0">
                          <a:effectLst/>
                          <a:latin typeface="+mn-lt"/>
                        </a:rPr>
                        <a:t>Deelthema 1 – grondwater in beeld (o.a. nationaal perspectief grondwater)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b="0" i="0" u="none" strike="noStrike" dirty="0">
                          <a:effectLst/>
                          <a:latin typeface="+mn-lt"/>
                        </a:rPr>
                        <a:t>Deelthema 2 – duurzaam grondwaterbeheer (o.a. handreiking sponswerking)</a:t>
                      </a:r>
                    </a:p>
                  </a:txBody>
                  <a:tcPr marL="9011" marR="9011" marT="901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32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36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4BF595-9C26-E448-889D-3CC57847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31" b="54221"/>
          <a:stretch>
            <a:fillRect/>
          </a:stretch>
        </p:blipFill>
        <p:spPr>
          <a:xfrm>
            <a:off x="20" y="10"/>
            <a:ext cx="12191980" cy="342740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68FA2-CDE8-8451-F64E-F2482C2A3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1" y="3888000"/>
            <a:ext cx="10923588" cy="2333413"/>
          </a:xfrm>
        </p:spPr>
        <p:txBody>
          <a:bodyPr>
            <a:normAutofit/>
          </a:bodyPr>
          <a:lstStyle/>
          <a:p>
            <a:r>
              <a:rPr lang="nl-NL" dirty="0"/>
              <a:t>Even voorstellen...</a:t>
            </a:r>
          </a:p>
          <a:p>
            <a:r>
              <a:rPr lang="nl-NL" dirty="0"/>
              <a:t>Deel I – toelichting</a:t>
            </a:r>
          </a:p>
          <a:p>
            <a:r>
              <a:rPr lang="nl-NL" dirty="0"/>
              <a:t>Deel II - interactie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646CFA-660C-5ED3-5B56-9D77C72C71B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889B7D-8CE9-1875-7AAC-197EE305B0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8CE9C4-A864-DB0A-6AC4-55EE429B99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58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66444BE6-A85A-9D2C-DFB5-E12FA7ACC5C5}"/>
              </a:ext>
            </a:extLst>
          </p:cNvPr>
          <p:cNvSpPr/>
          <p:nvPr/>
        </p:nvSpPr>
        <p:spPr bwMode="auto">
          <a:xfrm>
            <a:off x="5345462" y="3118408"/>
            <a:ext cx="2741736" cy="496294"/>
          </a:xfrm>
          <a:prstGeom prst="roundRect">
            <a:avLst/>
          </a:prstGeom>
          <a:solidFill>
            <a:srgbClr val="DDEF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14505E-D40B-281A-4668-085B38E4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41" y="642914"/>
            <a:ext cx="8307840" cy="576064"/>
          </a:xfrm>
        </p:spPr>
        <p:txBody>
          <a:bodyPr>
            <a:normAutofit fontScale="90000"/>
          </a:bodyPr>
          <a:lstStyle/>
          <a:p>
            <a:r>
              <a:rPr lang="nl-NL" sz="2400" b="0" kern="1200" baseline="0" dirty="0">
                <a:latin typeface="+mj-lt"/>
                <a:ea typeface="+mj-ea"/>
                <a:cs typeface="+mj-cs"/>
              </a:rPr>
              <a:t>Fasering totstandkoming programma en waar staa</a:t>
            </a:r>
            <a:r>
              <a:rPr lang="nl-NL" sz="2400" dirty="0"/>
              <a:t>n we</a:t>
            </a:r>
            <a:endParaRPr lang="nl-NL" sz="2400" dirty="0">
              <a:solidFill>
                <a:srgbClr val="92D050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78C0CEE-162A-3C16-9FAA-E370B11C2C9D}"/>
              </a:ext>
            </a:extLst>
          </p:cNvPr>
          <p:cNvCxnSpPr>
            <a:cxnSpLocks/>
          </p:cNvCxnSpPr>
          <p:nvPr/>
        </p:nvCxnSpPr>
        <p:spPr bwMode="auto">
          <a:xfrm>
            <a:off x="118765" y="3946096"/>
            <a:ext cx="1181971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39955FE-69F7-D899-E2B1-03F401CA3EE7}"/>
              </a:ext>
            </a:extLst>
          </p:cNvPr>
          <p:cNvSpPr/>
          <p:nvPr/>
        </p:nvSpPr>
        <p:spPr bwMode="auto">
          <a:xfrm>
            <a:off x="273754" y="2716392"/>
            <a:ext cx="1848015" cy="110112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5EAAA378-4830-F18C-94A7-3CEFEBD33724}"/>
              </a:ext>
            </a:extLst>
          </p:cNvPr>
          <p:cNvSpPr/>
          <p:nvPr/>
        </p:nvSpPr>
        <p:spPr bwMode="auto">
          <a:xfrm>
            <a:off x="8087198" y="4104762"/>
            <a:ext cx="1744538" cy="148835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EEDEB3E-694B-FC83-500A-D51C3BB8F545}"/>
              </a:ext>
            </a:extLst>
          </p:cNvPr>
          <p:cNvSpPr/>
          <p:nvPr/>
        </p:nvSpPr>
        <p:spPr bwMode="auto">
          <a:xfrm>
            <a:off x="3287113" y="2166351"/>
            <a:ext cx="2058348" cy="800219"/>
          </a:xfrm>
          <a:prstGeom prst="roundRect">
            <a:avLst/>
          </a:prstGeom>
          <a:solidFill>
            <a:srgbClr val="DDEF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5F75C49-1AE6-3538-E1FF-C6E6545717A6}"/>
              </a:ext>
            </a:extLst>
          </p:cNvPr>
          <p:cNvSpPr/>
          <p:nvPr/>
        </p:nvSpPr>
        <p:spPr bwMode="auto">
          <a:xfrm>
            <a:off x="1178192" y="4112863"/>
            <a:ext cx="2128019" cy="130785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E01C7A8-333B-6BA8-480B-CEBE19172AD5}"/>
              </a:ext>
            </a:extLst>
          </p:cNvPr>
          <p:cNvSpPr txBox="1"/>
          <p:nvPr/>
        </p:nvSpPr>
        <p:spPr>
          <a:xfrm>
            <a:off x="338584" y="2820193"/>
            <a:ext cx="1848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charset="0"/>
                <a:ea typeface="ＭＳ Ｐゴシック" charset="-128"/>
              </a:rPr>
              <a:t>Focusfase:</a:t>
            </a:r>
            <a:r>
              <a:rPr lang="nl-NL" sz="1400" b="1" dirty="0">
                <a:latin typeface="Arial" charset="0"/>
                <a:ea typeface="ＭＳ Ｐゴシック" charset="-128"/>
              </a:rPr>
              <a:t>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jan – mrt 2025 (planning en focus)</a:t>
            </a:r>
            <a:endParaRPr lang="nl-NL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5E702D5-FAA7-4CB7-53EB-1ABBC09C6AD4}"/>
              </a:ext>
            </a:extLst>
          </p:cNvPr>
          <p:cNvSpPr txBox="1"/>
          <p:nvPr/>
        </p:nvSpPr>
        <p:spPr>
          <a:xfrm>
            <a:off x="1251015" y="4238901"/>
            <a:ext cx="22735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charset="0"/>
                <a:ea typeface="ＭＳ Ｐゴシック" charset="-128"/>
              </a:rPr>
              <a:t>Voorbereidingsfase:</a:t>
            </a:r>
            <a:r>
              <a:rPr lang="nl-NL" sz="1400" dirty="0">
                <a:latin typeface="Arial" charset="0"/>
                <a:ea typeface="ＭＳ Ｐゴシック" charset="-128"/>
              </a:rPr>
              <a:t>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apr – juni 2025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(NRD en concept programma)</a:t>
            </a:r>
          </a:p>
          <a:p>
            <a:endParaRPr lang="nl-NL" sz="2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73115A-C6FF-A310-CBC8-74EB4C095045}"/>
              </a:ext>
            </a:extLst>
          </p:cNvPr>
          <p:cNvSpPr txBox="1"/>
          <p:nvPr/>
        </p:nvSpPr>
        <p:spPr>
          <a:xfrm>
            <a:off x="3287112" y="2195408"/>
            <a:ext cx="21758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charset="0"/>
                <a:ea typeface="ＭＳ Ｐゴシック" charset="-128"/>
              </a:rPr>
              <a:t>Schrijffase</a:t>
            </a:r>
            <a:r>
              <a:rPr lang="nl-NL" sz="1600" b="1" dirty="0">
                <a:latin typeface="Arial" charset="0"/>
                <a:ea typeface="ＭＳ Ｐゴシック" charset="-128"/>
              </a:rPr>
              <a:t> 90% conceptprogramma</a:t>
            </a:r>
            <a:r>
              <a:rPr lang="nl-NL" sz="1400" dirty="0">
                <a:latin typeface="Arial" charset="0"/>
                <a:ea typeface="ＭＳ Ｐゴシック" charset="-128"/>
              </a:rPr>
              <a:t>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juli 2025 - dec 2025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93981B9-F847-2A76-6459-E0CE401C72A2}"/>
              </a:ext>
            </a:extLst>
          </p:cNvPr>
          <p:cNvSpPr txBox="1"/>
          <p:nvPr/>
        </p:nvSpPr>
        <p:spPr>
          <a:xfrm>
            <a:off x="8087198" y="4192513"/>
            <a:ext cx="18448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charset="0"/>
                <a:ea typeface="ＭＳ Ｐゴシック" charset="-128"/>
              </a:rPr>
              <a:t>Besluitvormings-</a:t>
            </a:r>
          </a:p>
          <a:p>
            <a:r>
              <a:rPr lang="nl-NL" sz="1600" b="1" dirty="0">
                <a:latin typeface="Arial" charset="0"/>
                <a:ea typeface="ＭＳ Ｐゴシック" charset="-128"/>
              </a:rPr>
              <a:t>fase:</a:t>
            </a:r>
            <a:r>
              <a:rPr lang="nl-NL" sz="1400" dirty="0">
                <a:latin typeface="Arial" charset="0"/>
                <a:ea typeface="ＭＳ Ｐゴシック" charset="-128"/>
              </a:rPr>
              <a:t>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apr – juli 2026 (vaststelling programma)</a:t>
            </a:r>
          </a:p>
          <a:p>
            <a:endParaRPr lang="nl-NL" sz="2400" dirty="0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6A1B7EB9-5A86-B74B-5FF7-2D4F478DA47D}"/>
              </a:ext>
            </a:extLst>
          </p:cNvPr>
          <p:cNvSpPr/>
          <p:nvPr/>
        </p:nvSpPr>
        <p:spPr bwMode="auto">
          <a:xfrm>
            <a:off x="3287112" y="3122364"/>
            <a:ext cx="1754905" cy="496294"/>
          </a:xfrm>
          <a:prstGeom prst="roundRect">
            <a:avLst/>
          </a:prstGeom>
          <a:solidFill>
            <a:srgbClr val="DDEF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4A1CDC1-1C35-A47B-B551-606353BE7D06}"/>
              </a:ext>
            </a:extLst>
          </p:cNvPr>
          <p:cNvSpPr txBox="1"/>
          <p:nvPr/>
        </p:nvSpPr>
        <p:spPr>
          <a:xfrm>
            <a:off x="3287112" y="3077445"/>
            <a:ext cx="1754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charset="0"/>
                <a:ea typeface="ＭＳ Ｐゴシック" charset="-128"/>
              </a:rPr>
              <a:t>NRD</a:t>
            </a:r>
            <a:endParaRPr lang="nl-NL" sz="1400" dirty="0">
              <a:latin typeface="Arial" charset="0"/>
              <a:ea typeface="ＭＳ Ｐゴシック" charset="-128"/>
            </a:endParaRP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juli 2025 - okt 2025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143B8FE-8836-8E22-6625-0B8F0CF28299}"/>
              </a:ext>
            </a:extLst>
          </p:cNvPr>
          <p:cNvSpPr txBox="1"/>
          <p:nvPr/>
        </p:nvSpPr>
        <p:spPr>
          <a:xfrm>
            <a:off x="5262630" y="3093512"/>
            <a:ext cx="2175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charset="0"/>
                <a:ea typeface="ＭＳ Ｐゴシック" charset="-128"/>
              </a:rPr>
              <a:t>MER - procedure</a:t>
            </a:r>
            <a:endParaRPr lang="nl-NL" sz="1400" dirty="0">
              <a:latin typeface="Arial" charset="0"/>
              <a:ea typeface="ＭＳ Ｐゴシック" charset="-128"/>
            </a:endParaRP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jan - april 2026 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4814F76F-7BA8-9755-2950-21E575333B13}"/>
              </a:ext>
            </a:extLst>
          </p:cNvPr>
          <p:cNvSpPr/>
          <p:nvPr/>
        </p:nvSpPr>
        <p:spPr bwMode="auto">
          <a:xfrm>
            <a:off x="6212278" y="2182418"/>
            <a:ext cx="2645308" cy="800219"/>
          </a:xfrm>
          <a:prstGeom prst="roundRect">
            <a:avLst/>
          </a:prstGeom>
          <a:solidFill>
            <a:srgbClr val="DDEF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7E4D950-B785-9E1C-35AC-45EC09AE1094}"/>
              </a:ext>
            </a:extLst>
          </p:cNvPr>
          <p:cNvSpPr txBox="1"/>
          <p:nvPr/>
        </p:nvSpPr>
        <p:spPr>
          <a:xfrm>
            <a:off x="6212277" y="2211475"/>
            <a:ext cx="21758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charset="0"/>
                <a:ea typeface="ＭＳ Ｐゴシック" charset="-128"/>
              </a:rPr>
              <a:t>Schrijffase</a:t>
            </a:r>
            <a:r>
              <a:rPr lang="nl-NL" sz="1600" b="1" dirty="0">
                <a:latin typeface="Arial" charset="0"/>
                <a:ea typeface="ＭＳ Ｐゴシック" charset="-128"/>
              </a:rPr>
              <a:t> definitief programma</a:t>
            </a:r>
            <a:r>
              <a:rPr lang="nl-NL" sz="1400" dirty="0">
                <a:latin typeface="Arial" charset="0"/>
                <a:ea typeface="ＭＳ Ｐゴシック" charset="-128"/>
              </a:rPr>
              <a:t> </a:t>
            </a: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feb 2026 - jun 2026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28BBAA9-A1B5-A644-E28E-DF827529807A}"/>
              </a:ext>
            </a:extLst>
          </p:cNvPr>
          <p:cNvSpPr/>
          <p:nvPr/>
        </p:nvSpPr>
        <p:spPr bwMode="auto">
          <a:xfrm>
            <a:off x="5551448" y="4081868"/>
            <a:ext cx="1978959" cy="1105432"/>
          </a:xfrm>
          <a:prstGeom prst="roundRect">
            <a:avLst/>
          </a:prstGeom>
          <a:solidFill>
            <a:srgbClr val="DDEF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7B9B460-BBE1-5340-FDE9-FC2E26B98415}"/>
              </a:ext>
            </a:extLst>
          </p:cNvPr>
          <p:cNvSpPr txBox="1"/>
          <p:nvPr/>
        </p:nvSpPr>
        <p:spPr>
          <a:xfrm>
            <a:off x="5551448" y="4110923"/>
            <a:ext cx="2282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charset="0"/>
                <a:ea typeface="ＭＳ Ｐゴシック" charset="-128"/>
              </a:rPr>
              <a:t>Informele participatie</a:t>
            </a:r>
            <a:endParaRPr lang="nl-NL" sz="1400" dirty="0">
              <a:latin typeface="Arial" charset="0"/>
              <a:ea typeface="ＭＳ Ｐゴシック" charset="-128"/>
            </a:endParaRP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jan - apr 2026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B08B40-1515-B909-EFB4-A7A8DCDB25FD}"/>
              </a:ext>
            </a:extLst>
          </p:cNvPr>
          <p:cNvSpPr/>
          <p:nvPr/>
        </p:nvSpPr>
        <p:spPr bwMode="auto">
          <a:xfrm>
            <a:off x="9289884" y="2352623"/>
            <a:ext cx="1744538" cy="107637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6D3CD4-BC6D-3B41-5E5A-4A1F3E944A2B}"/>
              </a:ext>
            </a:extLst>
          </p:cNvPr>
          <p:cNvSpPr txBox="1"/>
          <p:nvPr/>
        </p:nvSpPr>
        <p:spPr>
          <a:xfrm>
            <a:off x="9289883" y="2352624"/>
            <a:ext cx="21742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charset="0"/>
                <a:ea typeface="ＭＳ Ｐゴシック" charset="-128"/>
              </a:rPr>
              <a:t>Start ter inzagelegging programma</a:t>
            </a:r>
            <a:endParaRPr lang="nl-NL" sz="1400" dirty="0">
              <a:latin typeface="Arial" charset="0"/>
              <a:ea typeface="ＭＳ Ｐゴシック" charset="-128"/>
            </a:endParaRPr>
          </a:p>
          <a:p>
            <a:r>
              <a:rPr lang="nl-NL" sz="1400" dirty="0">
                <a:latin typeface="Arial" charset="0"/>
                <a:ea typeface="ＭＳ Ｐゴシック" charset="-128"/>
              </a:rPr>
              <a:t>aug 2026 - nov 2026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84B84DBC-9D1B-67C4-87A6-458587236611}"/>
              </a:ext>
            </a:extLst>
          </p:cNvPr>
          <p:cNvSpPr/>
          <p:nvPr/>
        </p:nvSpPr>
        <p:spPr bwMode="auto">
          <a:xfrm>
            <a:off x="10388527" y="4081869"/>
            <a:ext cx="1649339" cy="15479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599002" fontAlgn="base" hangingPunct="0">
              <a:lnSpc>
                <a:spcPct val="6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nl-NL" sz="240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68D935C-3830-2A96-496F-46C7B039CEDC}"/>
              </a:ext>
            </a:extLst>
          </p:cNvPr>
          <p:cNvSpPr txBox="1"/>
          <p:nvPr/>
        </p:nvSpPr>
        <p:spPr>
          <a:xfrm>
            <a:off x="10384885" y="4121735"/>
            <a:ext cx="17445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charset="0"/>
                <a:ea typeface="ＭＳ Ｐゴシック" charset="-128"/>
              </a:rPr>
              <a:t>Vaststellen programma: MR, </a:t>
            </a:r>
            <a:r>
              <a:rPr lang="nl-NL" sz="1600" dirty="0" err="1">
                <a:latin typeface="Arial" charset="0"/>
                <a:ea typeface="ＭＳ Ｐゴシック" charset="-128"/>
              </a:rPr>
              <a:t>inter-departementaal</a:t>
            </a:r>
            <a:r>
              <a:rPr lang="nl-NL" sz="1600" dirty="0">
                <a:latin typeface="Arial" charset="0"/>
                <a:ea typeface="ＭＳ Ｐゴシック" charset="-128"/>
              </a:rPr>
              <a:t> en bestuurlijk </a:t>
            </a:r>
            <a:r>
              <a:rPr lang="nl-NL" sz="1400" dirty="0">
                <a:latin typeface="Arial" charset="0"/>
                <a:ea typeface="ＭＳ Ｐゴシック" charset="-128"/>
              </a:rPr>
              <a:t>nov 2026 - dec 2026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4411DCE0-F46A-A250-C1DE-CA50896ECC5C}"/>
              </a:ext>
            </a:extLst>
          </p:cNvPr>
          <p:cNvSpPr/>
          <p:nvPr/>
        </p:nvSpPr>
        <p:spPr>
          <a:xfrm rot="10800000">
            <a:off x="4249948" y="4121735"/>
            <a:ext cx="133815" cy="1671203"/>
          </a:xfrm>
          <a:prstGeom prst="downArrow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6800EE6-182C-98C0-4948-D50E350DE286}"/>
              </a:ext>
            </a:extLst>
          </p:cNvPr>
          <p:cNvSpPr txBox="1"/>
          <p:nvPr/>
        </p:nvSpPr>
        <p:spPr>
          <a:xfrm>
            <a:off x="3590623" y="5736570"/>
            <a:ext cx="1486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Waar staan we</a:t>
            </a:r>
          </a:p>
        </p:txBody>
      </p:sp>
    </p:spTree>
    <p:extLst>
      <p:ext uri="{BB962C8B-B14F-4D97-AF65-F5344CB8AC3E}">
        <p14:creationId xmlns:p14="http://schemas.microsoft.com/office/powerpoint/2010/main" val="24854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79BF-34F2-B7A9-65EB-34821525F6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4F705B-D8B7-E27F-BA62-B9AF33A16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B2E050-A69A-15D4-A440-47B8F619E4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EA0171-E8D0-0FDC-1619-D3462AB00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0"/>
            <a:ext cx="4834192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607974-9558-11BB-8A03-AFE4BA932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17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88E6C-0BBB-EE39-411C-4C01A46209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1A3D3E-0162-0408-60D5-5E4D16843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779CA3-0B56-B7C5-8A40-D6AA9CD54F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C088D53-409A-7AFE-89AD-EB5BAF5E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2" y="0"/>
            <a:ext cx="4841104" cy="68908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0B2401-B65F-6013-590C-96D99FA6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99" y="0"/>
            <a:ext cx="4849398" cy="68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8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E719930-B5CF-E04B-D663-FB7C12748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3749488"/>
            <a:ext cx="10923588" cy="2471924"/>
          </a:xfrm>
        </p:spPr>
        <p:txBody>
          <a:bodyPr numCol="1">
            <a:normAutofit/>
          </a:bodyPr>
          <a:lstStyle/>
          <a:p>
            <a:r>
              <a:rPr lang="nl-NL" sz="1800" dirty="0"/>
              <a:t>Postbus: </a:t>
            </a:r>
            <a:r>
              <a:rPr lang="nl-NL" sz="1800" dirty="0">
                <a:hlinkClick r:id="rId2"/>
              </a:rPr>
              <a:t>programmabodemenondergrond@minienw.nl</a:t>
            </a:r>
            <a:endParaRPr lang="nl-NL" sz="1800" dirty="0"/>
          </a:p>
          <a:p>
            <a:r>
              <a:rPr lang="nl-NL" sz="1800" dirty="0"/>
              <a:t>Programmanagers: Piet de Nijs en Lotte Witte </a:t>
            </a:r>
          </a:p>
          <a:p>
            <a:r>
              <a:rPr lang="nl-NL" sz="1800" dirty="0"/>
              <a:t>Omgevingsmanager: Manfred Beckman Lapre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C3AF99-1DD9-99D0-4EC1-A8C65D51CE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13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4BC4FA-5217-7265-F1A8-2FB27AE3F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06" y="3429000"/>
            <a:ext cx="10923588" cy="233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/>
              <a:t>Programma, aanleiding, opzet </a:t>
            </a:r>
          </a:p>
          <a:p>
            <a:pPr marL="0" indent="0">
              <a:buNone/>
            </a:pPr>
            <a:endParaRPr lang="nl-NL" sz="4800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D33A7-042C-63DA-B063-AA5E9DE3E3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2ACB9D-69EA-EB99-7952-0F16AEB39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CC7DBA-072C-23FD-4B99-0752307805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FA559F1B-187E-1626-78AD-189F83F4A16E}"/>
              </a:ext>
            </a:extLst>
          </p:cNvPr>
          <p:cNvSpPr txBox="1">
            <a:spLocks/>
          </p:cNvSpPr>
          <p:nvPr/>
        </p:nvSpPr>
        <p:spPr>
          <a:xfrm>
            <a:off x="719494" y="930476"/>
            <a:ext cx="10923588" cy="2333413"/>
          </a:xfrm>
          <a:prstGeom prst="rect">
            <a:avLst/>
          </a:prstGeom>
        </p:spPr>
        <p:txBody>
          <a:bodyPr vert="horz" lIns="91440" tIns="50400" rIns="91440" bIns="45720" numCol="2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nl-NL" sz="4800" dirty="0">
                <a:sym typeface="Wingdings" panose="05000000000000000000" pitchFamily="2" charset="2"/>
              </a:rPr>
              <a:t>Deel I - toelichting</a:t>
            </a:r>
          </a:p>
        </p:txBody>
      </p:sp>
    </p:spTree>
    <p:extLst>
      <p:ext uri="{BB962C8B-B14F-4D97-AF65-F5344CB8AC3E}">
        <p14:creationId xmlns:p14="http://schemas.microsoft.com/office/powerpoint/2010/main" val="146168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46CD6-5444-3FAD-E379-24EF28CA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ctr">
            <a:normAutofit/>
          </a:bodyPr>
          <a:lstStyle/>
          <a:p>
            <a:r>
              <a:rPr lang="nl-NL" sz="3300"/>
              <a:t>Programma Bodem, Ondergrond en Grondwater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B7A024-0331-75E4-AE54-D11FC9BA3B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72" y="2276475"/>
            <a:ext cx="7779723" cy="3944938"/>
          </a:xfrm>
        </p:spPr>
        <p:txBody>
          <a:bodyPr>
            <a:normAutofit/>
          </a:bodyPr>
          <a:lstStyle/>
          <a:p>
            <a:r>
              <a:rPr lang="nl-NL" sz="2200" dirty="0"/>
              <a:t>Rijks -  NOVI programma onder de Omgevingswet:</a:t>
            </a:r>
          </a:p>
          <a:p>
            <a:r>
              <a:rPr lang="nl-NL" sz="2200" dirty="0"/>
              <a:t>Werken richting </a:t>
            </a:r>
            <a:r>
              <a:rPr lang="nl-NL" sz="2200" b="1" dirty="0"/>
              <a:t>duurzaam, veilig en efficiënt </a:t>
            </a:r>
            <a:r>
              <a:rPr lang="nl-NL" sz="2200" dirty="0"/>
              <a:t>ruimtegebruik van bodem, ondergrond en grondwater te bevorderen. Daarbij wordt gestreefd naar evenwicht tussen benutten en beschermen. </a:t>
            </a:r>
          </a:p>
          <a:p>
            <a:r>
              <a:rPr lang="nl-NL" sz="2200" dirty="0"/>
              <a:t>Interdepartementaal tot uitvoering brengen van ruimtelijke doelstellingen voor bodem-, ondergrond en grondwaterbeleid. </a:t>
            </a:r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B40F02-7F55-8336-4438-CF99215B586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BE66DB-E5BE-181F-9D76-B31692E1CF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46DC2A-8CD8-8F2A-7239-C0F363F90F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C10EDC3-99F8-4B6B-4DCD-A156CFE6C1C2}"/>
              </a:ext>
            </a:extLst>
          </p:cNvPr>
          <p:cNvGrpSpPr/>
          <p:nvPr/>
        </p:nvGrpSpPr>
        <p:grpSpPr>
          <a:xfrm>
            <a:off x="7908143" y="1999679"/>
            <a:ext cx="4194717" cy="3945819"/>
            <a:chOff x="7908143" y="1999679"/>
            <a:chExt cx="4194717" cy="39458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0835C10-73FE-BE4E-C8CA-73AF46832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8161" y="2365846"/>
              <a:ext cx="3758372" cy="3579652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17741E4-F89C-4AD6-6ED8-B2F3C2444D99}"/>
                </a:ext>
              </a:extLst>
            </p:cNvPr>
            <p:cNvSpPr/>
            <p:nvPr/>
          </p:nvSpPr>
          <p:spPr>
            <a:xfrm>
              <a:off x="11177081" y="2441274"/>
              <a:ext cx="925779" cy="80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10B9B821-84A2-06DD-2628-B69513E32C45}"/>
                </a:ext>
              </a:extLst>
            </p:cNvPr>
            <p:cNvSpPr/>
            <p:nvPr/>
          </p:nvSpPr>
          <p:spPr>
            <a:xfrm>
              <a:off x="11131553" y="1999679"/>
              <a:ext cx="925779" cy="80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1BEDE4C-FD7D-45BD-6C3D-F983F7B80FB4}"/>
                </a:ext>
              </a:extLst>
            </p:cNvPr>
            <p:cNvSpPr/>
            <p:nvPr/>
          </p:nvSpPr>
          <p:spPr>
            <a:xfrm>
              <a:off x="7951834" y="2621237"/>
              <a:ext cx="925779" cy="807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2D49D29-8581-639D-BEEC-0B014E2EDC01}"/>
                </a:ext>
              </a:extLst>
            </p:cNvPr>
            <p:cNvSpPr/>
            <p:nvPr/>
          </p:nvSpPr>
          <p:spPr>
            <a:xfrm>
              <a:off x="8193689" y="3429000"/>
              <a:ext cx="506580" cy="493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73E08-5362-37F5-F77E-38727E3F8ED2}"/>
                </a:ext>
              </a:extLst>
            </p:cNvPr>
            <p:cNvSpPr/>
            <p:nvPr/>
          </p:nvSpPr>
          <p:spPr>
            <a:xfrm>
              <a:off x="8357957" y="5312235"/>
              <a:ext cx="506580" cy="493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5007E2-F701-E1B4-58AA-2DA4D4180F65}"/>
                </a:ext>
              </a:extLst>
            </p:cNvPr>
            <p:cNvSpPr/>
            <p:nvPr/>
          </p:nvSpPr>
          <p:spPr>
            <a:xfrm>
              <a:off x="7908143" y="5051248"/>
              <a:ext cx="506580" cy="493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1254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A19BD8-8332-B797-95C7-D45DB1EF47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819C74-6C76-BA95-6F8B-16ED0011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137"/>
            <a:ext cx="12192000" cy="69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FF04589-C640-A071-4288-2E2F406A2A9B}"/>
              </a:ext>
            </a:extLst>
          </p:cNvPr>
          <p:cNvSpPr txBox="1"/>
          <p:nvPr/>
        </p:nvSpPr>
        <p:spPr>
          <a:xfrm>
            <a:off x="635000" y="2322635"/>
            <a:ext cx="5003800" cy="38987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b="1" dirty="0"/>
              <a:t>Bodem, ondergrond, bodemdaling en grondwater </a:t>
            </a:r>
            <a:r>
              <a:rPr lang="nl-NL" sz="1700" dirty="0"/>
              <a:t>een plek geven in ruimtelijke ordening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De eerste 500 meter onder maaiveld in balans brengen door gebiedsgericht te werken, korte en lange termijn te verbinden en slim ruimtegebruik in te zetten.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dirty="0"/>
              <a:t>Via drie bouwstenen voor gezonde bodem, voldoende grondwater* en Ruimtelijke Ordening van de ondergrond: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r>
              <a:rPr lang="nl-NL" sz="1200" dirty="0"/>
              <a:t>* Grondwater</a:t>
            </a:r>
            <a:r>
              <a:rPr lang="nl-NL" sz="1200" u="sng" dirty="0"/>
              <a:t>kwantiteit</a:t>
            </a:r>
            <a:r>
              <a:rPr lang="nl-NL" sz="1200" dirty="0"/>
              <a:t> in BOG en </a:t>
            </a:r>
            <a:r>
              <a:rPr lang="nl-NL" sz="1200" u="sng" dirty="0"/>
              <a:t>kwaliteit </a:t>
            </a:r>
            <a:r>
              <a:rPr lang="nl-NL" sz="1200" dirty="0"/>
              <a:t>in NWP</a:t>
            </a:r>
          </a:p>
          <a:p>
            <a:r>
              <a:rPr lang="nl-NL" sz="1200" dirty="0"/>
              <a:t>** gezamenlijk instrument KGG en IenW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/>
          </a:p>
          <a:p>
            <a:endParaRPr lang="nl-NL" sz="17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EE1429-B4EC-06BF-899D-BD67D05B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z="3100" b="0" kern="1200" baseline="0" dirty="0">
                <a:latin typeface="+mj-lt"/>
                <a:ea typeface="+mj-ea"/>
                <a:cs typeface="+mj-cs"/>
              </a:rPr>
              <a:t>Bouwstenen voor het programma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C4DBA-EF9F-5C21-943F-C9CE1D9A8A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vert="horz" lIns="9144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 dirty="0"/>
          </a:p>
        </p:txBody>
      </p:sp>
      <p:graphicFrame>
        <p:nvGraphicFramePr>
          <p:cNvPr id="8" name="Tijdelijke aanduiding voor inhoud 1">
            <a:extLst>
              <a:ext uri="{FF2B5EF4-FFF2-40B4-BE49-F238E27FC236}">
                <a16:creationId xmlns:a16="http://schemas.microsoft.com/office/drawing/2014/main" id="{102D5C34-FC48-6C66-701D-A061AB364AC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554588" y="1052513"/>
          <a:ext cx="50040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65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6920C0-FE93-0A77-1A96-EF860D0463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2E5E02-1C7E-02CC-A66B-BA3818515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2A23E5-1C8E-2B29-D2C6-A30C5A1A43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DC048A-85DC-67C9-D24A-FD0425CE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93" y="910966"/>
            <a:ext cx="10223354" cy="56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7732D-DBCD-006D-FD78-6DC48768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Vaststelling en uitvoering programma: procesvoorstel en lerende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5B9B7-7269-029A-03EF-6CB3E79103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Betrokkenheid koepels en departementen</a:t>
            </a:r>
            <a:r>
              <a:rPr lang="nl-NL" dirty="0"/>
              <a:t>: departementen worden betrokken waar keuzes belangen raken. Koepels worden richting vaststellen bevraagd op uitvoerbaarheid en haalbaarheid</a:t>
            </a:r>
          </a:p>
          <a:p>
            <a:r>
              <a:rPr lang="nl-NL" b="1" dirty="0"/>
              <a:t>Lerende aanpak</a:t>
            </a:r>
            <a:r>
              <a:rPr lang="nl-NL" dirty="0"/>
              <a:t> bij uitvoering(programma) onderzoekend, gericht op geformuleerde doelen. * </a:t>
            </a:r>
            <a:endParaRPr lang="nl-NL" b="1" dirty="0"/>
          </a:p>
          <a:p>
            <a:r>
              <a:rPr lang="nl-NL" b="1" dirty="0"/>
              <a:t>Uitvoering programma met koepels</a:t>
            </a:r>
            <a:r>
              <a:rPr lang="nl-NL" dirty="0"/>
              <a:t>: uitvoering geven aan voorstel pilots: praktijkervaring verbinden met beleidsvoorstellen programma. In dialoog voor en door decentrale overheden.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200" dirty="0"/>
              <a:t>* Niet alle thema’s en bouwstenen hanteren een lerende aanpak, bv. het vaststellen Nationale Grondwaterreserves</a:t>
            </a:r>
          </a:p>
          <a:p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6B2E53-3120-A7A1-BC57-2B13840F10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2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7EE8EB-409B-0EBD-FE2A-B53B2A920D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0B1050-4965-59DF-24FF-DACD813B77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F343CF-C864-0C36-69F7-097DB23D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3" y="861818"/>
            <a:ext cx="10190933" cy="56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75500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A8B43CA262048890960D0A5E2A160" ma:contentTypeVersion="0" ma:contentTypeDescription="Een nieuw document maken." ma:contentTypeScope="" ma:versionID="725ed79fa9832a18429d6d9caea673d6">
  <xsd:schema xmlns:xsd="http://www.w3.org/2001/XMLSchema" xmlns:xs="http://www.w3.org/2001/XMLSchema" xmlns:p="http://schemas.microsoft.com/office/2006/metadata/properties" xmlns:ns2="fb64df99-f168-4be5-ad1e-db04aa77a762" targetNamespace="http://schemas.microsoft.com/office/2006/metadata/properties" ma:root="true" ma:fieldsID="4b73655070a1d896bab65f510f7b6639" ns2:_="">
    <xsd:import namespace="fb64df99-f168-4be5-ad1e-db04aa77a7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4df99-f168-4be5-ad1e-db04aa77a76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64df99-f168-4be5-ad1e-db04aa77a762">T5QY4AJCD4H6-1078716015-79107</_dlc_DocId>
    <_dlc_DocIdUrl xmlns="fb64df99-f168-4be5-ad1e-db04aa77a762">
      <Url>http://intranet.rud-zeeland.nl/samenwerkingsruimte/_layouts/DocIdRedir.aspx?ID=T5QY4AJCD4H6-1078716015-79107</Url>
      <Description>T5QY4AJCD4H6-1078716015-79107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FAF58-510A-490F-A2FF-D1C75EDD6243}"/>
</file>

<file path=customXml/itemProps2.xml><?xml version="1.0" encoding="utf-8"?>
<ds:datastoreItem xmlns:ds="http://schemas.openxmlformats.org/officeDocument/2006/customXml" ds:itemID="{BF4A56A7-5FC1-4165-90DD-AB1DE3157346}"/>
</file>

<file path=customXml/itemProps3.xml><?xml version="1.0" encoding="utf-8"?>
<ds:datastoreItem xmlns:ds="http://schemas.openxmlformats.org/officeDocument/2006/customXml" ds:itemID="{41F54D40-E1CB-47B3-B479-ACCF4228F2C8}"/>
</file>

<file path=customXml/itemProps4.xml><?xml version="1.0" encoding="utf-8"?>
<ds:datastoreItem xmlns:ds="http://schemas.openxmlformats.org/officeDocument/2006/customXml" ds:itemID="{9BA09928-2978-44EA-9BC6-01B508079C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Breedbeeld</PresentationFormat>
  <Paragraphs>173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Symbol</vt:lpstr>
      <vt:lpstr>Verdana</vt:lpstr>
      <vt:lpstr>Wingdings</vt:lpstr>
      <vt:lpstr>IenW Nederlands 16:9</vt:lpstr>
      <vt:lpstr>IenW Nederlands 16:9</vt:lpstr>
      <vt:lpstr>Programma bodem, ondergrond en grondwater</vt:lpstr>
      <vt:lpstr>PowerPoint-presentatie</vt:lpstr>
      <vt:lpstr>PowerPoint-presentatie</vt:lpstr>
      <vt:lpstr>Programma Bodem, Ondergrond en Grondwater </vt:lpstr>
      <vt:lpstr>PowerPoint-presentatie</vt:lpstr>
      <vt:lpstr>Bouwstenen voor het programma</vt:lpstr>
      <vt:lpstr>PowerPoint-presentatie</vt:lpstr>
      <vt:lpstr>Vaststelling en uitvoering programma: procesvoorstel en lerende aanpak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Fasering totstandkoming programma en waar staan we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Karajić, M. (Marina) - DGWB</dc:creator>
  <cp:lastModifiedBy>Nijs, P. de (Piet) - DGWB</cp:lastModifiedBy>
  <cp:revision>25</cp:revision>
  <dcterms:created xsi:type="dcterms:W3CDTF">2025-08-22T12:59:05Z</dcterms:created>
  <dcterms:modified xsi:type="dcterms:W3CDTF">2025-11-05T08:23:37Z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0x010100E6EA8B43CA262048890960D0A5E2A160</vt:lpwstr>
  </property>
  <property fmtid="{D5CDD505-2E9C-101B-9397-08002B2CF9AE}" pid="3" name="_dlc_DocIdItemGuid">
    <vt:lpwstr>d157d439-5cc0-480b-b3a4-aa57dfafe76a</vt:lpwstr>
  </property>
</Properties>
</file>